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1" r:id="rId7"/>
    <p:sldId id="262" r:id="rId8"/>
    <p:sldId id="260" r:id="rId9"/>
  </p:sldIdLst>
  <p:sldSz cx="9224963" cy="523081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48">
          <p15:clr>
            <a:srgbClr val="A4A3A4"/>
          </p15:clr>
        </p15:guide>
        <p15:guide id="2" pos="290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37" d="100"/>
          <a:sy n="137" d="100"/>
        </p:scale>
        <p:origin x="120" y="318"/>
      </p:cViewPr>
      <p:guideLst>
        <p:guide orient="horz" pos="1648"/>
        <p:guide pos="290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EA1D8BAB-314A-411D-9589-6DD5887BC2FB}" type="datetimeFigureOut">
              <a:rPr lang="en-US"/>
              <a:pPr>
                <a:defRPr/>
              </a:pPr>
              <a:t>5/29/2020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85800"/>
            <a:ext cx="60452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0067D219-FB42-4A8E-8145-05D563270D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FDAD8D6-6048-48E4-9662-827C5C45B01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67D219-FB42-4A8E-8145-05D563270DE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416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67D219-FB42-4A8E-8145-05D563270DE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70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91872" y="1624943"/>
            <a:ext cx="7841219" cy="1121234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83745" y="2964128"/>
            <a:ext cx="6457474" cy="133676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2C8E60-5BC5-4A5A-A984-69430FDFFFC8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07C7BC-BE6A-46CB-AB25-4434EAFC71C6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2A53AC-0001-430E-AA52-C45D2AA729BB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511FF8-A2F7-43B8-965C-7A6DB489387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88098" y="209475"/>
            <a:ext cx="2075617" cy="4463143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61248" y="209475"/>
            <a:ext cx="6073101" cy="446314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648D94-10D7-4F57-A685-C9EC3D8A90AC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90B850-01A4-4030-AA42-D4B105541D3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F95C8E-3830-4B8B-8076-B413415685D8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B981B1-1D20-4ADA-B728-23015ADA896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8708" y="3361282"/>
            <a:ext cx="7841219" cy="1038898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8708" y="2217042"/>
            <a:ext cx="7841219" cy="11442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3EB237-4E9D-4189-AC05-9A7A1CE55F03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8D6FA8-C2C1-4067-93AD-E72450A9A09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61248" y="1220523"/>
            <a:ext cx="4074359" cy="345209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89356" y="1220523"/>
            <a:ext cx="4074359" cy="345209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FB0746-C4BC-4068-88F1-226121776902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6C418A-2DC3-4636-B46E-DFD13E1E92F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1248" y="1170879"/>
            <a:ext cx="4075961" cy="48796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1248" y="1658846"/>
            <a:ext cx="4075961" cy="30137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86153" y="1170879"/>
            <a:ext cx="4077562" cy="48796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86153" y="1658846"/>
            <a:ext cx="4077562" cy="30137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858B93-DDCD-45DB-85ED-5DCC52EF4D69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44E655-D322-40E5-A613-D0AF7CD9D1A3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6774D8-8622-4477-9FE9-EDDCD78F971B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ED558E-9789-4041-8FA0-975D7F4DC9EC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951898-0AFB-4423-B63E-0C7EFC19E1C8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5C07B3-7A86-4F1D-A0E3-57FB21F2032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1249" y="208264"/>
            <a:ext cx="3034949" cy="88633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606704" y="208264"/>
            <a:ext cx="5157011" cy="44643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61249" y="1094596"/>
            <a:ext cx="3034949" cy="35780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0BB58F-D9FE-49EA-B303-61602A4BF075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B90BBE-B1C5-48F2-A141-9B559CF56EB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8157" y="3661569"/>
            <a:ext cx="5534978" cy="43226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808157" y="467383"/>
            <a:ext cx="5534978" cy="3138488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08157" y="4093838"/>
            <a:ext cx="5534978" cy="6138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AF4772-5E15-437E-BF9D-9C80E19ED355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5588B2-74CE-4B4A-8185-5A110DCC07A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 bwMode="auto">
          <a:xfrm>
            <a:off x="461963" y="209550"/>
            <a:ext cx="8301037" cy="871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 bwMode="auto">
          <a:xfrm>
            <a:off x="461963" y="1220788"/>
            <a:ext cx="8301037" cy="3451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61963" y="4848225"/>
            <a:ext cx="2151062" cy="2778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2A14BAD-E433-4AF2-9B04-3CD44EC350A2}" type="datetimeFigureOut">
              <a:rPr lang="ru-RU"/>
              <a:pPr>
                <a:defRPr/>
              </a:pPr>
              <a:t>29.05.2020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51188" y="4848225"/>
            <a:ext cx="2922587" cy="2778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611938" y="4848225"/>
            <a:ext cx="2151062" cy="2778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E3A9606-1595-4E17-B95F-61C11FC33BF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Box 5"/>
          <p:cNvSpPr txBox="1">
            <a:spLocks noChangeArrowheads="1"/>
          </p:cNvSpPr>
          <p:nvPr/>
        </p:nvSpPr>
        <p:spPr bwMode="auto">
          <a:xfrm>
            <a:off x="6124649" y="2714704"/>
            <a:ext cx="3240088" cy="1060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ru-RU" sz="1200" dirty="0">
                <a:solidFill>
                  <a:srgbClr val="FFC000"/>
                </a:solidFill>
                <a:latin typeface="Arial Black" pitchFamily="34" charset="0"/>
              </a:rPr>
              <a:t>ГРУППОВОЙ ПРОЕКТ</a:t>
            </a:r>
          </a:p>
          <a:p>
            <a:pPr>
              <a:lnSpc>
                <a:spcPct val="150000"/>
              </a:lnSpc>
            </a:pPr>
            <a:endParaRPr lang="ru-RU" sz="1200" dirty="0">
              <a:solidFill>
                <a:srgbClr val="FFC000"/>
              </a:solidFill>
              <a:latin typeface="Arial Black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FFC000"/>
                </a:solidFill>
                <a:latin typeface="Arial Black" pitchFamily="34" charset="0"/>
              </a:rPr>
              <a:t>AI Background</a:t>
            </a:r>
            <a:endParaRPr lang="ru-RU" sz="2000" dirty="0">
              <a:solidFill>
                <a:srgbClr val="FFC000"/>
              </a:solidFill>
              <a:latin typeface="Arial Black" pitchFamily="34" charset="0"/>
            </a:endParaRPr>
          </a:p>
        </p:txBody>
      </p:sp>
      <p:sp>
        <p:nvSpPr>
          <p:cNvPr id="5" name="Subtitle 4"/>
          <p:cNvSpPr txBox="1">
            <a:spLocks/>
          </p:cNvSpPr>
          <p:nvPr/>
        </p:nvSpPr>
        <p:spPr>
          <a:xfrm>
            <a:off x="436017" y="3119462"/>
            <a:ext cx="1828800" cy="152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Город:</a:t>
            </a:r>
          </a:p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Площадка:</a:t>
            </a:r>
          </a:p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Учащиеся:</a:t>
            </a:r>
          </a:p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Преподаватель:</a:t>
            </a:r>
          </a:p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Дата: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2341017" y="3119462"/>
            <a:ext cx="3429000" cy="15573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Челябинск</a:t>
            </a:r>
          </a:p>
          <a:p>
            <a:pPr lvl="0">
              <a:spcBef>
                <a:spcPct val="20000"/>
              </a:spcBef>
              <a:defRPr/>
            </a:pPr>
            <a:r>
              <a:rPr lang="ru-RU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МАОУ Лицей №97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1" i="0" u="none" strike="noStrike" kern="1200" cap="none" spc="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Абрамов Игорь, Гаврилов Егор</a:t>
            </a:r>
            <a:endParaRPr kumimoji="0" lang="ru-RU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ru-RU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Свиридов Н</a:t>
            </a:r>
            <a:r>
              <a:rPr lang="en-US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. </a:t>
            </a:r>
            <a:r>
              <a:rPr lang="ru-RU" sz="16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А.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20 мая  2020г.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DB5B30-6F6B-4A02-ACDF-050B8EA3A5DB}"/>
              </a:ext>
            </a:extLst>
          </p:cNvPr>
          <p:cNvSpPr txBox="1"/>
          <p:nvPr/>
        </p:nvSpPr>
        <p:spPr>
          <a:xfrm>
            <a:off x="75977" y="1175246"/>
            <a:ext cx="89289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Назначение приложения: развлечение, обработка изображений</a:t>
            </a:r>
          </a:p>
          <a:p>
            <a:endParaRPr lang="ru-RU" dirty="0">
              <a:latin typeface="Arial Black" panose="020B0A04020102020204" pitchFamily="34" charset="0"/>
            </a:endParaRPr>
          </a:p>
          <a:p>
            <a:r>
              <a:rPr lang="ru-RU" dirty="0">
                <a:latin typeface="Arial Black" panose="020B0A04020102020204" pitchFamily="34" charset="0"/>
              </a:rPr>
              <a:t>Идея: создать приложение, которое будет выделять на фото      человека и, не трогая его, заменять фон.</a:t>
            </a:r>
          </a:p>
          <a:p>
            <a:endParaRPr lang="ru-RU" dirty="0">
              <a:latin typeface="Arial Black" panose="020B0A04020102020204" pitchFamily="34" charset="0"/>
            </a:endParaRPr>
          </a:p>
          <a:p>
            <a:r>
              <a:rPr lang="ru-RU" dirty="0">
                <a:latin typeface="Arial Black" panose="020B0A04020102020204" pitchFamily="34" charset="0"/>
              </a:rPr>
              <a:t>Приложение создано в основном для развлечения, например как промо-плакаты, куда можно подставлять голову, однако его можно использовать и для быстрой обработки изображений, когда нет времени и возможности использовать</a:t>
            </a:r>
            <a:r>
              <a:rPr lang="en-GB" dirty="0">
                <a:latin typeface="Arial Black" panose="020B0A04020102020204" pitchFamily="34" charset="0"/>
              </a:rPr>
              <a:t> </a:t>
            </a:r>
            <a:r>
              <a:rPr lang="ru-RU" dirty="0">
                <a:latin typeface="Arial Black" panose="020B0A04020102020204" pitchFamily="34" charset="0"/>
              </a:rPr>
              <a:t>более серьезные редакторы.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recorder-2020-05-25-14-55-03-535">
            <a:hlinkClick r:id="" action="ppaction://media"/>
            <a:extLst>
              <a:ext uri="{FF2B5EF4-FFF2-40B4-BE49-F238E27FC236}">
                <a16:creationId xmlns:a16="http://schemas.microsoft.com/office/drawing/2014/main" id="{1684B942-44B1-452A-8ED2-186CC4D05C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69095" y="887214"/>
            <a:ext cx="2086773" cy="434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35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A2FA20-32C8-43F8-9723-DC5F9EAD4FFB}"/>
              </a:ext>
            </a:extLst>
          </p:cNvPr>
          <p:cNvSpPr txBox="1"/>
          <p:nvPr/>
        </p:nvSpPr>
        <p:spPr>
          <a:xfrm>
            <a:off x="75977" y="1031230"/>
            <a:ext cx="89289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Всё началось с вёрстки.​</a:t>
            </a:r>
            <a:br>
              <a:rPr lang="ru-RU" dirty="0">
                <a:latin typeface="Arial Black" panose="020B0A04020102020204" pitchFamily="34" charset="0"/>
              </a:rPr>
            </a:br>
            <a:r>
              <a:rPr lang="ru-RU" dirty="0">
                <a:latin typeface="Arial Black" panose="020B0A04020102020204" pitchFamily="34" charset="0"/>
              </a:rPr>
              <a:t>1) </a:t>
            </a:r>
            <a:r>
              <a:rPr lang="en-US" dirty="0">
                <a:latin typeface="Arial Black" panose="020B0A04020102020204" pitchFamily="34" charset="0"/>
              </a:rPr>
              <a:t>activity_main.xml - layout, </a:t>
            </a:r>
            <a:r>
              <a:rPr lang="ru-RU" dirty="0">
                <a:latin typeface="Arial Black" panose="020B0A04020102020204" pitchFamily="34" charset="0"/>
              </a:rPr>
              <a:t>содержащий приветственный экран​</a:t>
            </a:r>
            <a:br>
              <a:rPr lang="ru-RU" dirty="0">
                <a:latin typeface="Arial Black" panose="020B0A04020102020204" pitchFamily="34" charset="0"/>
              </a:rPr>
            </a:br>
            <a:r>
              <a:rPr lang="ru-RU" dirty="0">
                <a:latin typeface="Arial Black" panose="020B0A04020102020204" pitchFamily="34" charset="0"/>
              </a:rPr>
              <a:t>2) </a:t>
            </a:r>
            <a:r>
              <a:rPr lang="en-US" dirty="0">
                <a:latin typeface="Arial Black" panose="020B0A04020102020204" pitchFamily="34" charset="0"/>
              </a:rPr>
              <a:t>activity_choose_image.xml - layout, </a:t>
            </a:r>
            <a:r>
              <a:rPr lang="ru-RU" dirty="0">
                <a:latin typeface="Arial Black" panose="020B0A04020102020204" pitchFamily="34" charset="0"/>
              </a:rPr>
              <a:t>содержащий основной экран приложения.​</a:t>
            </a:r>
            <a:br>
              <a:rPr lang="ru-RU" dirty="0">
                <a:latin typeface="Arial Black" panose="020B0A04020102020204" pitchFamily="34" charset="0"/>
              </a:rPr>
            </a:br>
            <a:r>
              <a:rPr lang="ru-RU" dirty="0">
                <a:latin typeface="Arial Black" panose="020B0A04020102020204" pitchFamily="34" charset="0"/>
              </a:rPr>
              <a:t>3) </a:t>
            </a:r>
            <a:r>
              <a:rPr lang="en-US" dirty="0">
                <a:latin typeface="Arial Black" panose="020B0A04020102020204" pitchFamily="34" charset="0"/>
              </a:rPr>
              <a:t>activity_render.xml - layout, </a:t>
            </a:r>
            <a:r>
              <a:rPr lang="ru-RU" dirty="0">
                <a:latin typeface="Arial Black" panose="020B0A04020102020204" pitchFamily="34" charset="0"/>
              </a:rPr>
              <a:t>содержащий основной экран приложения.​</a:t>
            </a:r>
            <a:br>
              <a:rPr lang="ru-RU" dirty="0">
                <a:latin typeface="Arial Black" panose="020B0A04020102020204" pitchFamily="34" charset="0"/>
              </a:rPr>
            </a:br>
            <a:r>
              <a:rPr lang="ru-RU" dirty="0">
                <a:latin typeface="Arial Black" panose="020B0A04020102020204" pitchFamily="34" charset="0"/>
              </a:rPr>
              <a:t>​</a:t>
            </a:r>
            <a:br>
              <a:rPr lang="ru-RU" dirty="0">
                <a:latin typeface="Arial Black" panose="020B0A04020102020204" pitchFamily="34" charset="0"/>
              </a:rPr>
            </a:br>
            <a:r>
              <a:rPr lang="ru-RU" dirty="0">
                <a:latin typeface="Arial Black" panose="020B0A04020102020204" pitchFamily="34" charset="0"/>
              </a:rPr>
              <a:t>В приложении была использована </a:t>
            </a:r>
            <a:r>
              <a:rPr lang="en-US" dirty="0">
                <a:latin typeface="Arial Black" panose="020B0A04020102020204" pitchFamily="34" charset="0"/>
              </a:rPr>
              <a:t>SVG </a:t>
            </a:r>
            <a:r>
              <a:rPr lang="ru-RU" dirty="0">
                <a:latin typeface="Arial Black" panose="020B0A04020102020204" pitchFamily="34" charset="0"/>
              </a:rPr>
              <a:t>графика.</a:t>
            </a:r>
          </a:p>
        </p:txBody>
      </p:sp>
    </p:spTree>
    <p:extLst>
      <p:ext uri="{BB962C8B-B14F-4D97-AF65-F5344CB8AC3E}">
        <p14:creationId xmlns:p14="http://schemas.microsoft.com/office/powerpoint/2010/main" val="3488052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3C0A31B-5E98-4911-BA62-5D63DDC110FA}"/>
              </a:ext>
            </a:extLst>
          </p:cNvPr>
          <p:cNvSpPr txBox="1"/>
          <p:nvPr/>
        </p:nvSpPr>
        <p:spPr>
          <a:xfrm>
            <a:off x="75977" y="1031230"/>
            <a:ext cx="89289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В нашем приложении есть 4 класса: </a:t>
            </a:r>
            <a:r>
              <a:rPr lang="en-US" sz="1600" dirty="0">
                <a:latin typeface="Arial Black" panose="020B0A04020102020204" pitchFamily="34" charset="0"/>
              </a:rPr>
              <a:t>MainActivity, ChooseImageActivity, RenderActivity </a:t>
            </a:r>
            <a:r>
              <a:rPr lang="ru-RU" sz="1600" dirty="0">
                <a:latin typeface="Arial Black" panose="020B0A04020102020204" pitchFamily="34" charset="0"/>
              </a:rPr>
              <a:t>и </a:t>
            </a:r>
            <a:r>
              <a:rPr lang="en-US" sz="1600" dirty="0">
                <a:latin typeface="Arial Black" panose="020B0A04020102020204" pitchFamily="34" charset="0"/>
              </a:rPr>
              <a:t>ImageUtils.</a:t>
            </a:r>
          </a:p>
          <a:p>
            <a:endParaRPr lang="en-US" sz="1600" dirty="0">
              <a:latin typeface="Arial Black" panose="020B0A04020102020204" pitchFamily="34" charset="0"/>
            </a:endParaRPr>
          </a:p>
          <a:p>
            <a:r>
              <a:rPr lang="ru-RU" sz="1600" dirty="0">
                <a:latin typeface="Arial Black" panose="020B0A04020102020204" pitchFamily="34" charset="0"/>
              </a:rPr>
              <a:t>Первые 3 класса участвуют в взаимодействии с пользователем, а </a:t>
            </a:r>
            <a:r>
              <a:rPr lang="en-US" sz="1600" dirty="0">
                <a:latin typeface="Arial Black" panose="020B0A04020102020204" pitchFamily="34" charset="0"/>
              </a:rPr>
              <a:t>ImageUtils</a:t>
            </a:r>
            <a:r>
              <a:rPr lang="ru-RU" sz="1600" dirty="0">
                <a:latin typeface="Arial Black" panose="020B0A04020102020204" pitchFamily="34" charset="0"/>
              </a:rPr>
              <a:t>, как следует из названия предназначен, чтобы удобнее производить манипуляции с изображениями.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A9A6E6-5CE5-4247-B188-B862A913D3AE}"/>
              </a:ext>
            </a:extLst>
          </p:cNvPr>
          <p:cNvSpPr txBox="1"/>
          <p:nvPr/>
        </p:nvSpPr>
        <p:spPr>
          <a:xfrm>
            <a:off x="75977" y="3748951"/>
            <a:ext cx="89289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Также для лучшего </a:t>
            </a:r>
            <a:r>
              <a:rPr lang="en-US" sz="1600" dirty="0">
                <a:latin typeface="Arial Black" panose="020B0A04020102020204" pitchFamily="34" charset="0"/>
              </a:rPr>
              <a:t>UX</a:t>
            </a:r>
            <a:r>
              <a:rPr lang="ru-RU" sz="1600" dirty="0">
                <a:latin typeface="Arial Black" panose="020B0A04020102020204" pitchFamily="34" charset="0"/>
              </a:rPr>
              <a:t> обработка изображения выносится в отдельный поток и проигрывается анимация, что что-то происходит.</a:t>
            </a:r>
            <a:r>
              <a:rPr lang="en-US" sz="1600" dirty="0">
                <a:latin typeface="Arial Black" panose="020B0A04020102020204" pitchFamily="34" charset="0"/>
              </a:rPr>
              <a:t> </a:t>
            </a:r>
            <a:endParaRPr lang="ru-RU" sz="1600" dirty="0"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CE26CE-8F51-4695-8872-DC51BF2AF0C2}"/>
              </a:ext>
            </a:extLst>
          </p:cNvPr>
          <p:cNvSpPr txBox="1"/>
          <p:nvPr/>
        </p:nvSpPr>
        <p:spPr>
          <a:xfrm>
            <a:off x="75977" y="2759422"/>
            <a:ext cx="8928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В приложении реализован выбор изображения как из галереи, так и непосредственно с камеры устройства. Обнаружение человека на изображении ложится на плечи </a:t>
            </a:r>
            <a:r>
              <a:rPr lang="en-US" sz="1600" dirty="0">
                <a:latin typeface="Arial Black" panose="020B0A04020102020204" pitchFamily="34" charset="0"/>
              </a:rPr>
              <a:t>TensorFlowLite </a:t>
            </a:r>
            <a:r>
              <a:rPr lang="ru-RU" sz="1600" dirty="0">
                <a:latin typeface="Arial Black" panose="020B0A04020102020204" pitchFamily="34" charset="0"/>
              </a:rPr>
              <a:t>модели.</a:t>
            </a:r>
          </a:p>
        </p:txBody>
      </p:sp>
    </p:spTree>
    <p:extLst>
      <p:ext uri="{BB962C8B-B14F-4D97-AF65-F5344CB8AC3E}">
        <p14:creationId xmlns:p14="http://schemas.microsoft.com/office/powerpoint/2010/main" val="3911395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3C0A31B-5E98-4911-BA62-5D63DDC110FA}"/>
              </a:ext>
            </a:extLst>
          </p:cNvPr>
          <p:cNvSpPr txBox="1"/>
          <p:nvPr/>
        </p:nvSpPr>
        <p:spPr>
          <a:xfrm>
            <a:off x="75977" y="1031230"/>
            <a:ext cx="892899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Процесс работы приложения:</a:t>
            </a:r>
          </a:p>
          <a:p>
            <a:pPr marL="342900" indent="-342900">
              <a:buFont typeface="+mj-lt"/>
              <a:buAutoNum type="arabicParenR"/>
            </a:pPr>
            <a:r>
              <a:rPr lang="ru-RU" sz="1600" dirty="0">
                <a:latin typeface="Arial Black" panose="020B0A04020102020204" pitchFamily="34" charset="0"/>
              </a:rPr>
              <a:t>Пользователя приветствует главный экран(</a:t>
            </a:r>
            <a:r>
              <a:rPr lang="en-US" sz="1600" dirty="0">
                <a:latin typeface="Arial Black" panose="020B0A04020102020204" pitchFamily="34" charset="0"/>
              </a:rPr>
              <a:t>MainActivity</a:t>
            </a:r>
            <a:r>
              <a:rPr lang="ru-RU" sz="1600" dirty="0">
                <a:latin typeface="Arial Black" panose="020B0A04020102020204" pitchFamily="34" charset="0"/>
              </a:rPr>
              <a:t>), переход в </a:t>
            </a:r>
            <a:r>
              <a:rPr lang="en-US" sz="1600" dirty="0">
                <a:latin typeface="Arial Black" panose="020B0A04020102020204" pitchFamily="34" charset="0"/>
              </a:rPr>
              <a:t>ChooseImageActivity.</a:t>
            </a:r>
            <a:endParaRPr lang="ru-RU" sz="1600" dirty="0">
              <a:latin typeface="Arial Black" panose="020B0A04020102020204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ru-RU" sz="1600" dirty="0">
                <a:latin typeface="Arial Black" panose="020B0A04020102020204" pitchFamily="34" charset="0"/>
              </a:rPr>
              <a:t>Пользователь делает фотографию или выбирает изображение из галереи и отправляется в </a:t>
            </a:r>
            <a:r>
              <a:rPr lang="en-US" sz="1600" dirty="0">
                <a:latin typeface="Arial Black" panose="020B0A04020102020204" pitchFamily="34" charset="0"/>
              </a:rPr>
              <a:t>RenderActivity.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sz="1600" dirty="0">
                <a:latin typeface="Arial Black" panose="020B0A04020102020204" pitchFamily="34" charset="0"/>
              </a:rPr>
              <a:t>Любой способ выбора изображения возвращает </a:t>
            </a:r>
            <a:r>
              <a:rPr lang="en-US" sz="1600" dirty="0">
                <a:latin typeface="Arial Black" panose="020B0A04020102020204" pitchFamily="34" charset="0"/>
              </a:rPr>
              <a:t>Uri</a:t>
            </a:r>
            <a:r>
              <a:rPr lang="ru-RU" sz="1600" dirty="0">
                <a:latin typeface="Arial Black" panose="020B0A04020102020204" pitchFamily="34" charset="0"/>
              </a:rPr>
              <a:t>. </a:t>
            </a:r>
            <a:endParaRPr lang="en-GB" sz="1600" dirty="0">
              <a:latin typeface="Arial Black" panose="020B0A040201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ru-RU" sz="1600" dirty="0">
                <a:latin typeface="Arial Black" panose="020B0A04020102020204" pitchFamily="34" charset="0"/>
              </a:rPr>
              <a:t>По </a:t>
            </a:r>
            <a:r>
              <a:rPr lang="en-US" sz="1600" dirty="0">
                <a:latin typeface="Arial Black" panose="020B0A04020102020204" pitchFamily="34" charset="0"/>
              </a:rPr>
              <a:t>Uri </a:t>
            </a:r>
            <a:r>
              <a:rPr lang="ru-RU" sz="1600" dirty="0">
                <a:latin typeface="Arial Black" panose="020B0A04020102020204" pitchFamily="34" charset="0"/>
              </a:rPr>
              <a:t>восстанавливается путь изображения.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sz="1600" dirty="0">
                <a:latin typeface="Arial Black" panose="020B0A04020102020204" pitchFamily="34" charset="0"/>
              </a:rPr>
              <a:t>С помощью </a:t>
            </a:r>
            <a:r>
              <a:rPr lang="en-US" sz="1600" dirty="0">
                <a:latin typeface="Arial Black" panose="020B0A04020102020204" pitchFamily="34" charset="0"/>
              </a:rPr>
              <a:t>Exif </a:t>
            </a:r>
            <a:r>
              <a:rPr lang="ru-RU" sz="1600" dirty="0">
                <a:latin typeface="Arial Black" panose="020B0A04020102020204" pitchFamily="34" charset="0"/>
              </a:rPr>
              <a:t>информации приложение узнает ориентацию изображения и поворачивает </a:t>
            </a:r>
            <a:r>
              <a:rPr lang="en-US" sz="1600" dirty="0">
                <a:latin typeface="Arial Black" panose="020B0A04020102020204" pitchFamily="34" charset="0"/>
              </a:rPr>
              <a:t>Bitmap</a:t>
            </a:r>
            <a:r>
              <a:rPr lang="ru-RU" sz="1600" dirty="0">
                <a:latin typeface="Arial Black" panose="020B0A04020102020204" pitchFamily="34" charset="0"/>
              </a:rPr>
              <a:t>.</a:t>
            </a:r>
            <a:endParaRPr lang="en-US" sz="1600" dirty="0">
              <a:latin typeface="Arial Black" panose="020B0A04020102020204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ru-RU" sz="1600" dirty="0">
                <a:latin typeface="Arial Black" panose="020B0A04020102020204" pitchFamily="34" charset="0"/>
              </a:rPr>
              <a:t>При переходе изображение обрабатывается, остается только человек.</a:t>
            </a:r>
            <a:endParaRPr lang="en-GB" sz="1600" dirty="0">
              <a:latin typeface="Arial Black" panose="020B0A040201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ru-RU" sz="1600" dirty="0">
                <a:latin typeface="Arial Black" panose="020B0A04020102020204" pitchFamily="34" charset="0"/>
              </a:rPr>
              <a:t>Инициализируется модель, происходит распознавание.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600" dirty="0">
                <a:latin typeface="Arial Black" panose="020B0A04020102020204" pitchFamily="34" charset="0"/>
              </a:rPr>
              <a:t>Bitmap </a:t>
            </a:r>
            <a:r>
              <a:rPr lang="ru-RU" sz="1600" dirty="0">
                <a:latin typeface="Arial Black" panose="020B0A04020102020204" pitchFamily="34" charset="0"/>
              </a:rPr>
              <a:t>превращается в </a:t>
            </a:r>
            <a:r>
              <a:rPr lang="en-GB" sz="1600" dirty="0">
                <a:latin typeface="Arial Black" panose="020B0A04020102020204" pitchFamily="34" charset="0"/>
              </a:rPr>
              <a:t>ByteBuffer</a:t>
            </a:r>
            <a:r>
              <a:rPr lang="ru-RU" sz="1600" dirty="0">
                <a:latin typeface="Arial Black" panose="020B0A04020102020204" pitchFamily="34" charset="0"/>
              </a:rPr>
              <a:t>, который отправляется в модель.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sz="1600" dirty="0">
                <a:latin typeface="Arial Black" panose="020B0A04020102020204" pitchFamily="34" charset="0"/>
              </a:rPr>
              <a:t>Из модели приходит </a:t>
            </a:r>
            <a:r>
              <a:rPr lang="en-GB" sz="1600" dirty="0">
                <a:latin typeface="Arial Black" panose="020B0A04020102020204" pitchFamily="34" charset="0"/>
              </a:rPr>
              <a:t>ByteBuffer, </a:t>
            </a:r>
            <a:r>
              <a:rPr lang="ru-RU" sz="1600" dirty="0">
                <a:latin typeface="Arial Black" panose="020B0A04020102020204" pitchFamily="34" charset="0"/>
              </a:rPr>
              <a:t>который превращается в </a:t>
            </a:r>
            <a:r>
              <a:rPr lang="en-GB" sz="1600" dirty="0">
                <a:latin typeface="Arial Black" panose="020B0A04020102020204" pitchFamily="34" charset="0"/>
              </a:rPr>
              <a:t>Bitmap.</a:t>
            </a:r>
            <a:endParaRPr lang="ru-RU" sz="1600" dirty="0">
              <a:latin typeface="Arial Black" panose="020B0A04020102020204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ru-RU" sz="1600" dirty="0">
                <a:latin typeface="Arial Black" panose="020B0A04020102020204" pitchFamily="34" charset="0"/>
              </a:rPr>
              <a:t>Далее пользователь выбирает изображение, которое будет фоном.</a:t>
            </a:r>
          </a:p>
          <a:p>
            <a:pPr marL="800100" lvl="1" indent="-342900">
              <a:buFont typeface="+mj-lt"/>
              <a:buAutoNum type="arabicPeriod"/>
            </a:pPr>
            <a:r>
              <a:rPr lang="ru-RU" sz="1600" dirty="0">
                <a:latin typeface="Arial Black" panose="020B0A04020102020204" pitchFamily="34" charset="0"/>
              </a:rPr>
              <a:t>Происходит совмещение фона и человека.</a:t>
            </a:r>
          </a:p>
          <a:p>
            <a:pPr marL="342900" indent="-342900">
              <a:buFont typeface="+mj-lt"/>
              <a:buAutoNum type="arabicParenR"/>
            </a:pPr>
            <a:r>
              <a:rPr lang="ru-RU" sz="1600" dirty="0">
                <a:latin typeface="Arial Black" panose="020B0A04020102020204" pitchFamily="34" charset="0"/>
              </a:rPr>
              <a:t>Пользователь сохраняет итоговую картинку в галерею.</a:t>
            </a:r>
          </a:p>
        </p:txBody>
      </p:sp>
    </p:spTree>
    <p:extLst>
      <p:ext uri="{BB962C8B-B14F-4D97-AF65-F5344CB8AC3E}">
        <p14:creationId xmlns:p14="http://schemas.microsoft.com/office/powerpoint/2010/main" val="331449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3C0A31B-5E98-4911-BA62-5D63DDC110FA}"/>
              </a:ext>
            </a:extLst>
          </p:cNvPr>
          <p:cNvSpPr txBox="1"/>
          <p:nvPr/>
        </p:nvSpPr>
        <p:spPr>
          <a:xfrm>
            <a:off x="75977" y="1031230"/>
            <a:ext cx="892899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 Black" panose="020B0A04020102020204" pitchFamily="34" charset="0"/>
              </a:rPr>
              <a:t>Немного подробнее про сегментацию:</a:t>
            </a:r>
          </a:p>
          <a:p>
            <a:r>
              <a:rPr lang="ru-RU" sz="1600" dirty="0">
                <a:latin typeface="Arial Black" panose="020B0A04020102020204" pitchFamily="34" charset="0"/>
              </a:rPr>
              <a:t>Суть работы модели заключается в том, что к каждому пикселю изображения навешивается «ярлык»(на самом деле цифровой идентификатор), обозначающий к какому объекту он принадлежит.</a:t>
            </a:r>
          </a:p>
          <a:p>
            <a:r>
              <a:rPr lang="ru-RU" sz="1600" dirty="0">
                <a:latin typeface="Arial Black" panose="020B0A04020102020204" pitchFamily="34" charset="0"/>
              </a:rPr>
              <a:t>Такая задача требует точечного выделения контуров объектов – это следующий уровень работы с изображением после классификации объектов и обнесения их рамочками.</a:t>
            </a:r>
          </a:p>
        </p:txBody>
      </p:sp>
    </p:spTree>
    <p:extLst>
      <p:ext uri="{BB962C8B-B14F-4D97-AF65-F5344CB8AC3E}">
        <p14:creationId xmlns:p14="http://schemas.microsoft.com/office/powerpoint/2010/main" val="1501023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643B3E-0ACB-4154-AB17-75FC9C11C94D}"/>
              </a:ext>
            </a:extLst>
          </p:cNvPr>
          <p:cNvSpPr txBox="1"/>
          <p:nvPr/>
        </p:nvSpPr>
        <p:spPr>
          <a:xfrm>
            <a:off x="75977" y="1175246"/>
            <a:ext cx="89289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Выводы по работе:</a:t>
            </a:r>
            <a:r>
              <a:rPr lang="en-GB" dirty="0">
                <a:latin typeface="Arial Black" panose="020B0A04020102020204" pitchFamily="34" charset="0"/>
              </a:rPr>
              <a:t> </a:t>
            </a:r>
            <a:endParaRPr lang="ru-RU" dirty="0">
              <a:latin typeface="Arial Black" panose="020B0A04020102020204" pitchFamily="34" charset="0"/>
            </a:endParaRPr>
          </a:p>
          <a:p>
            <a:r>
              <a:rPr lang="ru-RU" dirty="0">
                <a:latin typeface="Arial Black" panose="020B0A04020102020204" pitchFamily="34" charset="0"/>
              </a:rPr>
              <a:t>Во время разработки мы улучшили знания об </a:t>
            </a:r>
            <a:r>
              <a:rPr lang="en-GB" dirty="0">
                <a:latin typeface="Arial Black" panose="020B0A04020102020204" pitchFamily="34" charset="0"/>
              </a:rPr>
              <a:t>Android</a:t>
            </a:r>
            <a:r>
              <a:rPr lang="ru-RU" dirty="0">
                <a:latin typeface="Arial Black" panose="020B0A04020102020204" pitchFamily="34" charset="0"/>
              </a:rPr>
              <a:t>, узнали особенности платформы. Также разобрались как имплементировать модель машинного обучения в приложение. Самое главное – получили удовольствие от разработки и впитывания новых знаний и опыта.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59A6C9-7EE3-4A3A-8522-5180C79C04EB}"/>
              </a:ext>
            </a:extLst>
          </p:cNvPr>
          <p:cNvSpPr txBox="1"/>
          <p:nvPr/>
        </p:nvSpPr>
        <p:spPr>
          <a:xfrm>
            <a:off x="75977" y="3119462"/>
            <a:ext cx="89289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Идеи для доработки и развития:</a:t>
            </a:r>
          </a:p>
          <a:p>
            <a:r>
              <a:rPr lang="ru-RU" dirty="0">
                <a:latin typeface="Arial Black" panose="020B0A04020102020204" pitchFamily="34" charset="0"/>
              </a:rPr>
              <a:t>Возможность настраивать объекты для распознавания(модель может распознать 21 объект)</a:t>
            </a:r>
            <a:r>
              <a:rPr lang="en-US" dirty="0">
                <a:latin typeface="Arial Black" panose="020B0A04020102020204" pitchFamily="34" charset="0"/>
              </a:rPr>
              <a:t>,</a:t>
            </a:r>
            <a:r>
              <a:rPr lang="ru-RU" dirty="0">
                <a:latin typeface="Arial Black" panose="020B0A04020102020204" pitchFamily="34" charset="0"/>
              </a:rPr>
              <a:t> улучшение качества анимации загрузки, добавление приветственного экрана</a:t>
            </a:r>
            <a:r>
              <a:rPr lang="en-GB" dirty="0">
                <a:latin typeface="Arial Black" panose="020B0A04020102020204" pitchFamily="34" charset="0"/>
              </a:rPr>
              <a:t> </a:t>
            </a:r>
            <a:r>
              <a:rPr lang="ru-RU" dirty="0">
                <a:latin typeface="Arial Black" panose="020B0A04020102020204" pitchFamily="34" charset="0"/>
              </a:rPr>
              <a:t>при первом запуске для ознакомления пользователя с интерфейсом приложения.</a:t>
            </a:r>
          </a:p>
        </p:txBody>
      </p:sp>
    </p:spTree>
    <p:extLst>
      <p:ext uri="{BB962C8B-B14F-4D97-AF65-F5344CB8AC3E}">
        <p14:creationId xmlns:p14="http://schemas.microsoft.com/office/powerpoint/2010/main" val="25606449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7638</TotalTime>
  <Words>494</Words>
  <Application>Microsoft Office PowerPoint</Application>
  <PresentationFormat>Произвольный</PresentationFormat>
  <Paragraphs>47</Paragraphs>
  <Slides>8</Slides>
  <Notes>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Arial Black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pankina_y</dc:creator>
  <cp:lastModifiedBy>Abramov</cp:lastModifiedBy>
  <cp:revision>29</cp:revision>
  <dcterms:created xsi:type="dcterms:W3CDTF">2015-01-15T10:17:16Z</dcterms:created>
  <dcterms:modified xsi:type="dcterms:W3CDTF">2020-05-29T15:14:17Z</dcterms:modified>
</cp:coreProperties>
</file>